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2" r:id="rId3"/>
    <p:sldId id="269" r:id="rId4"/>
    <p:sldId id="273" r:id="rId5"/>
    <p:sldId id="275" r:id="rId6"/>
    <p:sldId id="277" r:id="rId7"/>
    <p:sldId id="278" r:id="rId8"/>
    <p:sldId id="279" r:id="rId9"/>
    <p:sldId id="280" r:id="rId10"/>
    <p:sldId id="276" r:id="rId11"/>
    <p:sldId id="281" r:id="rId12"/>
    <p:sldId id="284" r:id="rId13"/>
    <p:sldId id="283" r:id="rId14"/>
    <p:sldId id="292" r:id="rId15"/>
    <p:sldId id="293" r:id="rId16"/>
    <p:sldId id="291" r:id="rId17"/>
    <p:sldId id="294" r:id="rId18"/>
    <p:sldId id="295" r:id="rId19"/>
    <p:sldId id="296" r:id="rId20"/>
    <p:sldId id="297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4" autoAdjust="0"/>
    <p:restoredTop sz="94660"/>
  </p:normalViewPr>
  <p:slideViewPr>
    <p:cSldViewPr snapToGrid="0">
      <p:cViewPr varScale="1">
        <p:scale>
          <a:sx n="31" d="100"/>
          <a:sy n="31" d="100"/>
        </p:scale>
        <p:origin x="7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D378-6663-46AC-9583-56037357AE8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6FB6-7D0C-4CDA-A32B-86660674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2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11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86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12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1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13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21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14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15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31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17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7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18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8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4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20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1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21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3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5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5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8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7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9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" y="2317741"/>
            <a:ext cx="3239744" cy="24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61" y="4606259"/>
            <a:ext cx="3026587" cy="2272454"/>
          </a:xfrm>
          <a:prstGeom prst="rect">
            <a:avLst/>
          </a:prstGeom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0" y="2270595"/>
            <a:ext cx="3128390" cy="23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98" y="2270595"/>
            <a:ext cx="3166846" cy="25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26" y="4562486"/>
            <a:ext cx="3164488" cy="23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06957"/>
            <a:ext cx="3329274" cy="225104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1" y="2292334"/>
            <a:ext cx="2948755" cy="2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96" y="4618260"/>
            <a:ext cx="2895404" cy="22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4" name="Straight Connector 13"/>
          <p:cNvCxnSpPr>
            <a:cxnSpLocks noChangeShapeType="1"/>
          </p:cNvCxnSpPr>
          <p:nvPr/>
        </p:nvCxnSpPr>
        <p:spPr bwMode="auto">
          <a:xfrm flipV="1">
            <a:off x="3174470" y="2238481"/>
            <a:ext cx="1" cy="4640232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2"/>
          <p:cNvCxnSpPr>
            <a:cxnSpLocks noChangeShapeType="1"/>
          </p:cNvCxnSpPr>
          <p:nvPr/>
        </p:nvCxnSpPr>
        <p:spPr bwMode="auto">
          <a:xfrm flipV="1">
            <a:off x="6123026" y="2217769"/>
            <a:ext cx="1" cy="467114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16"/>
          <p:cNvCxnSpPr>
            <a:cxnSpLocks noChangeShapeType="1"/>
          </p:cNvCxnSpPr>
          <p:nvPr/>
        </p:nvCxnSpPr>
        <p:spPr bwMode="auto">
          <a:xfrm flipH="1">
            <a:off x="5885" y="4585487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Connector 14"/>
          <p:cNvCxnSpPr>
            <a:cxnSpLocks noChangeShapeType="1"/>
          </p:cNvCxnSpPr>
          <p:nvPr/>
        </p:nvCxnSpPr>
        <p:spPr bwMode="auto">
          <a:xfrm flipV="1">
            <a:off x="8985661" y="2217767"/>
            <a:ext cx="0" cy="465002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6"/>
          <p:cNvCxnSpPr>
            <a:cxnSpLocks noChangeShapeType="1"/>
          </p:cNvCxnSpPr>
          <p:nvPr/>
        </p:nvCxnSpPr>
        <p:spPr bwMode="auto">
          <a:xfrm flipH="1" flipV="1">
            <a:off x="0" y="6818574"/>
            <a:ext cx="12192000" cy="87148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Connector 13"/>
          <p:cNvCxnSpPr>
            <a:cxnSpLocks noChangeShapeType="1"/>
          </p:cNvCxnSpPr>
          <p:nvPr/>
        </p:nvCxnSpPr>
        <p:spPr bwMode="auto">
          <a:xfrm flipV="1">
            <a:off x="34846" y="1748261"/>
            <a:ext cx="1" cy="5109739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3"/>
          <p:cNvCxnSpPr>
            <a:cxnSpLocks noChangeShapeType="1"/>
          </p:cNvCxnSpPr>
          <p:nvPr/>
        </p:nvCxnSpPr>
        <p:spPr bwMode="auto">
          <a:xfrm flipH="1" flipV="1">
            <a:off x="12155211" y="2217768"/>
            <a:ext cx="60258" cy="4716461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16"/>
          <p:cNvCxnSpPr>
            <a:cxnSpLocks noChangeShapeType="1"/>
          </p:cNvCxnSpPr>
          <p:nvPr/>
        </p:nvCxnSpPr>
        <p:spPr bwMode="auto">
          <a:xfrm flipH="1">
            <a:off x="-23469" y="2282241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4744" y="-1502"/>
            <a:ext cx="12192000" cy="232940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213" y="1332762"/>
            <a:ext cx="11525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LOCAL ACTION TO STRENGTHEN RESILIENCE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2138" y="63033"/>
            <a:ext cx="6581775" cy="1371600"/>
          </a:xfrm>
          <a:prstGeom prst="rect">
            <a:avLst/>
          </a:prstGeom>
        </p:spPr>
      </p:pic>
      <p:cxnSp>
        <p:nvCxnSpPr>
          <p:cNvPr id="56" name="Straight Connector 16"/>
          <p:cNvCxnSpPr>
            <a:cxnSpLocks noChangeShapeType="1"/>
          </p:cNvCxnSpPr>
          <p:nvPr/>
        </p:nvCxnSpPr>
        <p:spPr bwMode="auto">
          <a:xfrm flipH="1">
            <a:off x="0" y="2297594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05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PRINCIPLES OF RESILIENCE</a:t>
            </a:r>
            <a:endParaRPr lang="en-US" sz="4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18" y="839134"/>
            <a:ext cx="5613743" cy="53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34393" y="6192581"/>
            <a:ext cx="902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Biggs et al., 2015. Principles For Building Resilience</a:t>
            </a:r>
            <a:endParaRPr lang="en-US" sz="2800" dirty="0" smtClean="0"/>
          </a:p>
        </p:txBody>
      </p:sp>
      <p:pic>
        <p:nvPicPr>
          <p:cNvPr id="11" name="Picture 10" descr="ss-118386469-book-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55" y="1294781"/>
            <a:ext cx="3420793" cy="47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PRINCIPLES OF RESILIENCE</a:t>
            </a:r>
            <a:endParaRPr lang="en-US" sz="42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36632" y="1501490"/>
            <a:ext cx="8563706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/>
              <a:t>SUDAN</a:t>
            </a:r>
            <a:r>
              <a:rPr lang="en-US" sz="3400" dirty="0" smtClean="0"/>
              <a:t>: Fatima Ahmed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IRAN</a:t>
            </a:r>
            <a:r>
              <a:rPr lang="en-US" sz="3400" dirty="0" smtClean="0"/>
              <a:t>: </a:t>
            </a:r>
            <a:r>
              <a:rPr lang="en-US" sz="3400" dirty="0" err="1" smtClean="0"/>
              <a:t>Sirous</a:t>
            </a:r>
            <a:r>
              <a:rPr lang="en-US" sz="3400" dirty="0" smtClean="0"/>
              <a:t> </a:t>
            </a:r>
            <a:r>
              <a:rPr lang="en-US" sz="3400" dirty="0" err="1" smtClean="0"/>
              <a:t>Entekhabihassaniouei</a:t>
            </a:r>
            <a:r>
              <a:rPr lang="en-US" sz="3400" dirty="0" smtClean="0"/>
              <a:t>; </a:t>
            </a:r>
            <a:r>
              <a:rPr lang="en-US" sz="3400" dirty="0" err="1" smtClean="0"/>
              <a:t>Manizheh</a:t>
            </a:r>
            <a:r>
              <a:rPr lang="en-US" sz="3400" dirty="0" smtClean="0"/>
              <a:t> </a:t>
            </a:r>
            <a:r>
              <a:rPr lang="en-US" sz="3400" dirty="0" err="1" smtClean="0"/>
              <a:t>Hajighasemi</a:t>
            </a:r>
            <a:endParaRPr lang="en-US" sz="3400" dirty="0" smtClean="0"/>
          </a:p>
          <a:p>
            <a:pPr>
              <a:spcBef>
                <a:spcPct val="50000"/>
              </a:spcBef>
            </a:pPr>
            <a:r>
              <a:rPr lang="en-US" sz="3400" b="1" dirty="0" smtClean="0"/>
              <a:t>MADAGASCAR</a:t>
            </a:r>
            <a:r>
              <a:rPr lang="en-US" sz="3400" dirty="0" smtClean="0"/>
              <a:t>: </a:t>
            </a:r>
            <a:r>
              <a:rPr lang="en-US" sz="3400" dirty="0" err="1" smtClean="0"/>
              <a:t>Rakotondramanga</a:t>
            </a:r>
            <a:r>
              <a:rPr lang="en-US" sz="3400" dirty="0" smtClean="0"/>
              <a:t> </a:t>
            </a:r>
            <a:r>
              <a:rPr lang="en-US" sz="3400" dirty="0" err="1" smtClean="0"/>
              <a:t>Rafanomezantsoa</a:t>
            </a:r>
            <a:r>
              <a:rPr lang="en-US" sz="3400" dirty="0" smtClean="0"/>
              <a:t>; </a:t>
            </a:r>
            <a:r>
              <a:rPr lang="en-US" sz="3400" dirty="0" err="1" smtClean="0"/>
              <a:t>Voahanginanahary</a:t>
            </a:r>
            <a:r>
              <a:rPr lang="en-US" sz="3400" dirty="0" smtClean="0"/>
              <a:t> </a:t>
            </a:r>
            <a:r>
              <a:rPr lang="en-US" sz="3400" dirty="0" err="1" smtClean="0"/>
              <a:t>Rakotondrasoa</a:t>
            </a:r>
            <a:endParaRPr lang="en-US" sz="3400" dirty="0" smtClean="0"/>
          </a:p>
          <a:p>
            <a:pPr>
              <a:spcBef>
                <a:spcPct val="50000"/>
              </a:spcBef>
            </a:pPr>
            <a:r>
              <a:rPr lang="en-US" sz="3400" b="1" dirty="0" smtClean="0"/>
              <a:t>HONDURAS</a:t>
            </a:r>
            <a:r>
              <a:rPr lang="en-US" sz="3400" dirty="0" smtClean="0"/>
              <a:t>: </a:t>
            </a:r>
            <a:r>
              <a:rPr lang="en-US" sz="3400" dirty="0" err="1" smtClean="0"/>
              <a:t>Leana</a:t>
            </a:r>
            <a:r>
              <a:rPr lang="en-US" sz="3400" dirty="0" smtClean="0"/>
              <a:t> </a:t>
            </a:r>
            <a:r>
              <a:rPr lang="en-US" sz="3400" dirty="0" err="1" smtClean="0"/>
              <a:t>Corea</a:t>
            </a:r>
            <a:r>
              <a:rPr lang="en-US" sz="3400" dirty="0" smtClean="0"/>
              <a:t> Flores; Modesto Ochoa Rueda</a:t>
            </a:r>
          </a:p>
        </p:txBody>
      </p:sp>
    </p:spTree>
    <p:extLst>
      <p:ext uri="{BB962C8B-B14F-4D97-AF65-F5344CB8AC3E}">
        <p14:creationId xmlns:p14="http://schemas.microsoft.com/office/powerpoint/2010/main" val="41302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" y="2317741"/>
            <a:ext cx="3239744" cy="24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61" y="4606259"/>
            <a:ext cx="3026587" cy="2272454"/>
          </a:xfrm>
          <a:prstGeom prst="rect">
            <a:avLst/>
          </a:prstGeom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0" y="2270595"/>
            <a:ext cx="3128390" cy="23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98" y="2270595"/>
            <a:ext cx="3166846" cy="25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26" y="4562486"/>
            <a:ext cx="3164488" cy="23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06957"/>
            <a:ext cx="3329274" cy="225104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1" y="2292334"/>
            <a:ext cx="2948755" cy="2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96" y="4618260"/>
            <a:ext cx="2895404" cy="22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4" name="Straight Connector 13"/>
          <p:cNvCxnSpPr>
            <a:cxnSpLocks noChangeShapeType="1"/>
          </p:cNvCxnSpPr>
          <p:nvPr/>
        </p:nvCxnSpPr>
        <p:spPr bwMode="auto">
          <a:xfrm flipV="1">
            <a:off x="3174470" y="2238481"/>
            <a:ext cx="1" cy="4640232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2"/>
          <p:cNvCxnSpPr>
            <a:cxnSpLocks noChangeShapeType="1"/>
          </p:cNvCxnSpPr>
          <p:nvPr/>
        </p:nvCxnSpPr>
        <p:spPr bwMode="auto">
          <a:xfrm flipV="1">
            <a:off x="6123026" y="2217769"/>
            <a:ext cx="1" cy="467114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16"/>
          <p:cNvCxnSpPr>
            <a:cxnSpLocks noChangeShapeType="1"/>
          </p:cNvCxnSpPr>
          <p:nvPr/>
        </p:nvCxnSpPr>
        <p:spPr bwMode="auto">
          <a:xfrm flipH="1">
            <a:off x="5885" y="4585487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Connector 14"/>
          <p:cNvCxnSpPr>
            <a:cxnSpLocks noChangeShapeType="1"/>
          </p:cNvCxnSpPr>
          <p:nvPr/>
        </p:nvCxnSpPr>
        <p:spPr bwMode="auto">
          <a:xfrm flipV="1">
            <a:off x="8985661" y="2217767"/>
            <a:ext cx="0" cy="465002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6"/>
          <p:cNvCxnSpPr>
            <a:cxnSpLocks noChangeShapeType="1"/>
          </p:cNvCxnSpPr>
          <p:nvPr/>
        </p:nvCxnSpPr>
        <p:spPr bwMode="auto">
          <a:xfrm flipH="1" flipV="1">
            <a:off x="0" y="6818574"/>
            <a:ext cx="12192000" cy="87148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Connector 13"/>
          <p:cNvCxnSpPr>
            <a:cxnSpLocks noChangeShapeType="1"/>
          </p:cNvCxnSpPr>
          <p:nvPr/>
        </p:nvCxnSpPr>
        <p:spPr bwMode="auto">
          <a:xfrm flipV="1">
            <a:off x="34846" y="1748261"/>
            <a:ext cx="1" cy="5109739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3"/>
          <p:cNvCxnSpPr>
            <a:cxnSpLocks noChangeShapeType="1"/>
          </p:cNvCxnSpPr>
          <p:nvPr/>
        </p:nvCxnSpPr>
        <p:spPr bwMode="auto">
          <a:xfrm flipH="1" flipV="1">
            <a:off x="12155211" y="2217768"/>
            <a:ext cx="60258" cy="4716461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16"/>
          <p:cNvCxnSpPr>
            <a:cxnSpLocks noChangeShapeType="1"/>
          </p:cNvCxnSpPr>
          <p:nvPr/>
        </p:nvCxnSpPr>
        <p:spPr bwMode="auto">
          <a:xfrm flipH="1">
            <a:off x="-23469" y="2282241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4744" y="-1502"/>
            <a:ext cx="12192000" cy="232940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37" y="1332762"/>
            <a:ext cx="1208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ICCAS AS NATURAL CLIMATE SOLUTIONS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2138" y="63033"/>
            <a:ext cx="6581775" cy="1371600"/>
          </a:xfrm>
          <a:prstGeom prst="rect">
            <a:avLst/>
          </a:prstGeom>
        </p:spPr>
      </p:pic>
      <p:cxnSp>
        <p:nvCxnSpPr>
          <p:cNvPr id="56" name="Straight Connector 16"/>
          <p:cNvCxnSpPr>
            <a:cxnSpLocks noChangeShapeType="1"/>
          </p:cNvCxnSpPr>
          <p:nvPr/>
        </p:nvCxnSpPr>
        <p:spPr bwMode="auto">
          <a:xfrm flipH="1">
            <a:off x="0" y="2297594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9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ICCAS AS NATURAL CLIMATE SOLUTIONS</a:t>
            </a:r>
            <a:endParaRPr lang="en-US" sz="4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3575">
            <a:off x="6573894" y="1805326"/>
            <a:ext cx="4991100" cy="3819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1900">
            <a:off x="3225561" y="1343347"/>
            <a:ext cx="3349845" cy="4743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has your community/ICCA helped to avoid greenhouse gas emissions?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1</a:t>
            </a:r>
            <a:r>
              <a:rPr lang="en-US" sz="4200" b="1" dirty="0" smtClean="0"/>
              <a:t>. </a:t>
            </a:r>
            <a:r>
              <a:rPr lang="en-US" sz="4200" b="1" dirty="0" smtClean="0"/>
              <a:t>AVOID GHG/DEFORESTATION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help to protect forests and other carbon-rich ecosystems, and therefore help to avoid the emissions of greenhouse gases.</a:t>
            </a:r>
            <a:endParaRPr lang="en-US" sz="3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424" y="1325644"/>
            <a:ext cx="2590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has your community/ICCA managed and protected ecosystems that capture carbon?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2. </a:t>
            </a:r>
            <a:r>
              <a:rPr lang="en-US" sz="4200" b="1" dirty="0" smtClean="0"/>
              <a:t>ENHANCE CARBON SEQUESTRATION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help protect and manage ecosystems that can capture and store carbon, such as forests, mangroves and seagrass beds.</a:t>
            </a:r>
            <a:endParaRPr lang="en-US" sz="3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766" y="1285875"/>
            <a:ext cx="2571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mitigate the impacts of natural disasters, such as hurricanes and floods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3</a:t>
            </a:r>
            <a:r>
              <a:rPr lang="en-US" sz="4200" b="1" dirty="0" smtClean="0"/>
              <a:t>. </a:t>
            </a:r>
            <a:r>
              <a:rPr lang="en-US" sz="4200" b="1" dirty="0" smtClean="0"/>
              <a:t>MITIGATE STORM IMPACTS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 ecosystems that can buffer the impacts of severe  and more frequent catastrophic storms, such as hurricanes.</a:t>
            </a:r>
            <a:endParaRPr lang="en-US" sz="3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64" y="1256265"/>
            <a:ext cx="2700140" cy="24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manage and protect ecosystems that maintain water security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4. </a:t>
            </a:r>
            <a:r>
              <a:rPr lang="en-US" sz="4200" b="1" dirty="0" smtClean="0"/>
              <a:t>MAINTAIN WATER SECURITY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maintain the quality and quantity of water necessary for sustainable development.</a:t>
            </a:r>
            <a:endParaRPr lang="en-US" sz="3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24" y="1234261"/>
            <a:ext cx="2644600" cy="24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manage and protect ecosystems that maintain food security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5. </a:t>
            </a:r>
            <a:r>
              <a:rPr lang="en-US" sz="4200" b="1" dirty="0" smtClean="0"/>
              <a:t>MAINTAIN FOOD SECURITY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maintain the ecosystems necessary for food production.</a:t>
            </a:r>
            <a:endParaRPr lang="en-US" sz="3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34" y="1169438"/>
            <a:ext cx="2667493" cy="25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promote connectivity between key habitats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6</a:t>
            </a:r>
            <a:r>
              <a:rPr lang="en-US" sz="4200" b="1" dirty="0" smtClean="0"/>
              <a:t>. </a:t>
            </a:r>
            <a:r>
              <a:rPr lang="en-US" sz="4200" b="1" dirty="0" smtClean="0"/>
              <a:t>MAINTAIN HABITAT CONNECTIVITY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connect to other protected areas, allowing species to shift their habitats.</a:t>
            </a:r>
            <a:endParaRPr lang="en-US" sz="3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687" y="1199520"/>
            <a:ext cx="2610787" cy="24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PRINCIPLES OF RESILIENCE</a:t>
            </a:r>
            <a:endParaRPr lang="en-US" sz="4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18" y="839134"/>
            <a:ext cx="5613743" cy="53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34393" y="6192581"/>
            <a:ext cx="902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Biggs et al., 2015. Principles For Building Resilience</a:t>
            </a:r>
            <a:endParaRPr lang="en-US" sz="2800" dirty="0" smtClean="0"/>
          </a:p>
        </p:txBody>
      </p:sp>
      <p:pic>
        <p:nvPicPr>
          <p:cNvPr id="11" name="Picture 10" descr="ss-118386469-book-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55" y="1294781"/>
            <a:ext cx="3420793" cy="47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protect habitats of species that are vulnerable to climate change impacts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7. PROTECT VULNERABLE SPECIES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protect species that are vulnerable to climate impacts.</a:t>
            </a:r>
            <a:endParaRPr lang="en-US" sz="3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625" y="1123539"/>
            <a:ext cx="2628398" cy="2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36632" y="1501490"/>
            <a:ext cx="856370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/>
              <a:t>PAPUA NEW GUINEA</a:t>
            </a:r>
            <a:r>
              <a:rPr lang="en-US" sz="3400" dirty="0" smtClean="0"/>
              <a:t>: </a:t>
            </a:r>
            <a:r>
              <a:rPr lang="en-US" sz="3400" dirty="0" err="1" smtClean="0"/>
              <a:t>Pagi</a:t>
            </a:r>
            <a:r>
              <a:rPr lang="en-US" sz="3400" dirty="0" smtClean="0"/>
              <a:t> </a:t>
            </a:r>
            <a:r>
              <a:rPr lang="en-US" sz="3400" dirty="0" err="1" smtClean="0"/>
              <a:t>Toko</a:t>
            </a:r>
            <a:r>
              <a:rPr lang="en-US" sz="3400" dirty="0" smtClean="0"/>
              <a:t>; </a:t>
            </a:r>
            <a:r>
              <a:rPr lang="en-US" sz="3400" dirty="0" err="1" smtClean="0"/>
              <a:t>Philiop</a:t>
            </a:r>
            <a:r>
              <a:rPr lang="en-US" sz="3400" dirty="0" smtClean="0"/>
              <a:t> Damen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BELIZE</a:t>
            </a:r>
            <a:r>
              <a:rPr lang="en-US" sz="3400" dirty="0" smtClean="0"/>
              <a:t>: Alfonso Esteban </a:t>
            </a:r>
            <a:r>
              <a:rPr lang="en-US" sz="3400" dirty="0" err="1" smtClean="0"/>
              <a:t>Caal</a:t>
            </a:r>
            <a:r>
              <a:rPr lang="en-US" sz="3400" dirty="0" smtClean="0"/>
              <a:t>; Cristina </a:t>
            </a:r>
            <a:r>
              <a:rPr lang="en-US" sz="3400" dirty="0" err="1" smtClean="0"/>
              <a:t>Coc</a:t>
            </a:r>
            <a:r>
              <a:rPr lang="en-US" sz="3400" dirty="0" smtClean="0"/>
              <a:t>; Pablo Miss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GUYANA</a:t>
            </a:r>
            <a:r>
              <a:rPr lang="en-US" sz="3400" dirty="0" smtClean="0"/>
              <a:t>: Tom Griffiths; Nicholas Fredericks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INDONESIA</a:t>
            </a:r>
            <a:r>
              <a:rPr lang="en-US" sz="3400" dirty="0" smtClean="0"/>
              <a:t>: Budi </a:t>
            </a:r>
            <a:r>
              <a:rPr lang="en-US" sz="3400" dirty="0" err="1" smtClean="0"/>
              <a:t>Setiawan</a:t>
            </a:r>
            <a:endParaRPr lang="en-US" sz="3400" dirty="0" smtClean="0"/>
          </a:p>
          <a:p>
            <a:pPr>
              <a:spcBef>
                <a:spcPct val="50000"/>
              </a:spcBef>
            </a:pPr>
            <a:endParaRPr lang="en-US" sz="3400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ICCAS AS NATURAL CLIMATE SOLUTIONS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6081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you promoted diversity in your community, including biodiversity, agricultural diversity, and cultural diversity?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1. MAINTAIN DIVERSITY</a:t>
            </a:r>
            <a:endParaRPr lang="en-US" sz="4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64" y="1052496"/>
            <a:ext cx="2644520" cy="2731511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Maintain a diversity of species, landscapes, institutions, crops, genes, responses, governance types</a:t>
            </a:r>
          </a:p>
        </p:txBody>
      </p:sp>
    </p:spTree>
    <p:extLst>
      <p:ext uri="{BB962C8B-B14F-4D97-AF65-F5344CB8AC3E}">
        <p14:creationId xmlns:p14="http://schemas.microsoft.com/office/powerpoint/2010/main" val="79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What kind of connectivity as your community promoted? How has this connectivity strengthened your community?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2. MANAGE CONNECTIVITY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Maintain connectivity between habitats, flyways, protected areas, rivers, markets, communities.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972" y="964449"/>
            <a:ext cx="2762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What are some of the feedback loops in your community? How do you manage these feedback loops?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3. MANAGE FEEDBACK LOOPS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Feedback loops, both negative and positive, reinforce and accelerate ecological and social processes.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929" y="1079184"/>
            <a:ext cx="26479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has your community promoted complex systems thinking? What are some of the systems dynamics within your community?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4. FOSTER COMPLEX THINKING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Social-ecological systems are complex – involving many dynamic parts, processes and interrelations.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169" y="1079619"/>
            <a:ext cx="28479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you encouraged learning and adaptation within your communities? How have you promoted risk and experimentation?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5. ENCOURAGE LEARNING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Encourage learning, experimentation, and adaptation, and mitigate against risk and failure.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49" y="1146294"/>
            <a:ext cx="26479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you broadened participation? What are the participatory mechanisms you’ve used in your community?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6. BROADEN PARTICIPATION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Broadening participation among all segments of society to ensure that results are just and socially inclusive.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949" y="950162"/>
            <a:ext cx="2571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What kinds of decisions do you make locally that have broader implications? How do you ensure effective governance?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7. PROMOTE NESTED GOVERNANCE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Making decisions locally but within a broader political landscape, within national, regional and global frameworks.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64" y="945399"/>
            <a:ext cx="2638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701</Words>
  <Application>Microsoft Office PowerPoint</Application>
  <PresentationFormat>Widescreen</PresentationFormat>
  <Paragraphs>82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Jamison Ervin</dc:creator>
  <cp:lastModifiedBy>Jamison Ervin</cp:lastModifiedBy>
  <cp:revision>24</cp:revision>
  <dcterms:created xsi:type="dcterms:W3CDTF">2014-11-13T02:57:01Z</dcterms:created>
  <dcterms:modified xsi:type="dcterms:W3CDTF">2015-12-03T11:34:40Z</dcterms:modified>
</cp:coreProperties>
</file>